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9" r:id="rId17"/>
    <p:sldId id="286" r:id="rId18"/>
    <p:sldId id="287" r:id="rId19"/>
    <p:sldId id="288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1" autoAdjust="0"/>
    <p:restoredTop sz="94660"/>
  </p:normalViewPr>
  <p:slideViewPr>
    <p:cSldViewPr snapToGrid="0">
      <p:cViewPr varScale="1">
        <p:scale>
          <a:sx n="96" d="100"/>
          <a:sy n="96" d="100"/>
        </p:scale>
        <p:origin x="5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224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60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9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62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9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28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34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95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1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70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6139A-1DB0-42B4-94A8-86700FD8F511}" type="datetimeFigureOut">
              <a:rPr lang="zh-CN" altLang="en-US" smtClean="0"/>
              <a:t>2023/6/3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4D4DB-8686-44F2-9665-C8FEBD0DF3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71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E88A616-D77E-201A-7B48-21794EE306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010A609-B3CA-3698-5C33-E439B472F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069" b="7775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737AC18-E9D1-EAAC-72C5-A8BFFD76370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  </a:t>
            </a:r>
            <a:r>
              <a:rPr lang="zh-CN" altLang="en-US" sz="2800" dirty="0"/>
              <a:t>金盏花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17580" y="1914364"/>
                <a:ext cx="10165976" cy="373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题目大意：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给定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2000" dirty="0"/>
                  <a:t>，找一个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使得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拼起来得到的数与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的差的绝对值最小，其中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都是六位数。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数据范围：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std </a:t>
                </a:r>
                <a:r>
                  <a:rPr lang="zh-CN" altLang="en-US" sz="2000" dirty="0"/>
                  <a:t>大小：</a:t>
                </a:r>
                <a:r>
                  <a:rPr lang="en-US" altLang="zh-CN" sz="2000" dirty="0"/>
                  <a:t>245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(Byte)</a:t>
                </a: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1914364"/>
                <a:ext cx="10165976" cy="3738780"/>
              </a:xfrm>
              <a:prstGeom prst="rect">
                <a:avLst/>
              </a:prstGeom>
              <a:blipFill>
                <a:blip r:embed="rId3"/>
                <a:stretch>
                  <a:fillRect l="-600" b="-1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993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60C71E2D-7293-95C0-6E7A-87DE8D107390}"/>
              </a:ext>
            </a:extLst>
          </p:cNvPr>
          <p:cNvGrpSpPr/>
          <p:nvPr/>
        </p:nvGrpSpPr>
        <p:grpSpPr>
          <a:xfrm>
            <a:off x="-1" y="0"/>
            <a:ext cx="12195983" cy="6858001"/>
            <a:chOff x="-1" y="0"/>
            <a:chExt cx="12195983" cy="685800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FDC6DA5-1771-B7ED-0B95-A1A9C4A8D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51"/>
            <a:stretch/>
          </p:blipFill>
          <p:spPr>
            <a:xfrm>
              <a:off x="-1" y="1"/>
              <a:ext cx="12195983" cy="6858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FD62C99-DE0E-8204-D09F-46025438C32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  </a:t>
            </a:r>
            <a:r>
              <a:rPr lang="zh-CN" altLang="en-US" sz="2800" dirty="0"/>
              <a:t>紫丁香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8307" y="1969420"/>
            <a:ext cx="10165976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二分答案（或者说按位贪心），考虑怎么判定。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5F19E81-A2A5-0510-7DDA-0202979F8C1E}"/>
                  </a:ext>
                </a:extLst>
              </p:cNvPr>
              <p:cNvSpPr txBox="1"/>
              <p:nvPr/>
            </p:nvSpPr>
            <p:spPr>
              <a:xfrm>
                <a:off x="878307" y="2944604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限制可以表示成一个由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1,∗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组成的串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表示这一位操作完要求它是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则表示对这一位没有任何限制。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5F19E81-A2A5-0510-7DDA-0202979F8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2944604"/>
                <a:ext cx="10165976" cy="968791"/>
              </a:xfrm>
              <a:prstGeom prst="rect">
                <a:avLst/>
              </a:prstGeom>
              <a:blipFill>
                <a:blip r:embed="rId3"/>
                <a:stretch>
                  <a:fillRect l="-600" r="-36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1695DF-69AD-A2E1-DB82-2445A484E6FD}"/>
                  </a:ext>
                </a:extLst>
              </p:cNvPr>
              <p:cNvSpPr txBox="1"/>
              <p:nvPr/>
            </p:nvSpPr>
            <p:spPr>
              <a:xfrm>
                <a:off x="878307" y="4230064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考虑最后一次操作，设这个操作对应的串是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（按照题面规则），那么若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的某一位是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的这一位就不能是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1695DF-69AD-A2E1-DB82-2445A484E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4230064"/>
                <a:ext cx="10165976" cy="968791"/>
              </a:xfrm>
              <a:prstGeom prst="rect">
                <a:avLst/>
              </a:prstGeom>
              <a:blipFill>
                <a:blip r:embed="rId4"/>
                <a:stretch>
                  <a:fillRect l="-600" r="-3177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4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417500-1938-9D2A-A533-CEAF09E0D48D}"/>
              </a:ext>
            </a:extLst>
          </p:cNvPr>
          <p:cNvGrpSpPr/>
          <p:nvPr/>
        </p:nvGrpSpPr>
        <p:grpSpPr>
          <a:xfrm>
            <a:off x="-1" y="0"/>
            <a:ext cx="12195983" cy="6858001"/>
            <a:chOff x="-1" y="0"/>
            <a:chExt cx="12195983" cy="685800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B3FF262-60BF-6678-D390-072CC2A09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51"/>
            <a:stretch/>
          </p:blipFill>
          <p:spPr>
            <a:xfrm>
              <a:off x="-1" y="1"/>
              <a:ext cx="12195983" cy="6858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E093F4-A434-E34F-BB4C-998A6AD55B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  </a:t>
            </a:r>
            <a:r>
              <a:rPr lang="zh-CN" altLang="en-US" sz="2800" dirty="0"/>
              <a:t>紫丁香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78307" y="2227838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的某一位是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，那么最后一次操作已经可以保证这一位变成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了，因此可以将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的这一位改成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2227838"/>
                <a:ext cx="10165976" cy="968791"/>
              </a:xfrm>
              <a:prstGeom prst="rect">
                <a:avLst/>
              </a:prstGeom>
              <a:blipFill>
                <a:blip r:embed="rId3"/>
                <a:stretch>
                  <a:fillRect l="-60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5F19E81-A2A5-0510-7DDA-0202979F8C1E}"/>
                  </a:ext>
                </a:extLst>
              </p:cNvPr>
              <p:cNvSpPr txBox="1"/>
              <p:nvPr/>
            </p:nvSpPr>
            <p:spPr>
              <a:xfrm>
                <a:off x="878307" y="3476796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这相当于，最开始我们有一个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dirty="0"/>
                  <a:t>，每次我们可以按照上述规则选择一个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，然后将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中的一些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变为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zh-CN" altLang="en-US" sz="2000" dirty="0"/>
                  <a:t>，得到一个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000" dirty="0"/>
                  <a:t>，然后重复上述过程。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5F19E81-A2A5-0510-7DDA-0202979F8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3476796"/>
                <a:ext cx="10165976" cy="968791"/>
              </a:xfrm>
              <a:prstGeom prst="rect">
                <a:avLst/>
              </a:prstGeom>
              <a:blipFill>
                <a:blip r:embed="rId4"/>
                <a:stretch>
                  <a:fillRect l="-600" r="-60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F7E201-F726-90DC-1C82-9A6112B19E40}"/>
                  </a:ext>
                </a:extLst>
              </p:cNvPr>
              <p:cNvSpPr txBox="1"/>
              <p:nvPr/>
            </p:nvSpPr>
            <p:spPr>
              <a:xfrm>
                <a:off x="878307" y="4725754"/>
                <a:ext cx="10165976" cy="507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设输入串为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/>
                  <a:t>，当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中为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的位已经是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中为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的位的子集时就完成了。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F7E201-F726-90DC-1C82-9A6112B19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4725754"/>
                <a:ext cx="10165976" cy="507127"/>
              </a:xfrm>
              <a:prstGeom prst="rect">
                <a:avLst/>
              </a:prstGeom>
              <a:blipFill>
                <a:blip r:embed="rId5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0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0BE809C-7F93-222D-E0DC-97DC5B719F06}"/>
              </a:ext>
            </a:extLst>
          </p:cNvPr>
          <p:cNvGrpSpPr/>
          <p:nvPr/>
        </p:nvGrpSpPr>
        <p:grpSpPr>
          <a:xfrm>
            <a:off x="-1" y="0"/>
            <a:ext cx="12195983" cy="6858001"/>
            <a:chOff x="-1" y="0"/>
            <a:chExt cx="12195983" cy="685800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F102958-7F76-5C68-170C-ACD0C736A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51"/>
            <a:stretch/>
          </p:blipFill>
          <p:spPr>
            <a:xfrm>
              <a:off x="-1" y="1"/>
              <a:ext cx="12195983" cy="6858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B25BD1F-4471-670E-F0E5-78F4814A3E9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  </a:t>
            </a:r>
            <a:r>
              <a:rPr lang="zh-CN" altLang="en-US" sz="2800" dirty="0"/>
              <a:t>紫丁香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78307" y="2227838"/>
                <a:ext cx="10165976" cy="507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从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出发可以到达的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 最少的最终状态设为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2227838"/>
                <a:ext cx="10165976" cy="507127"/>
              </a:xfrm>
              <a:prstGeom prst="rect">
                <a:avLst/>
              </a:prstGeom>
              <a:blipFill>
                <a:blip r:embed="rId3"/>
                <a:stretch>
                  <a:fillRect l="-600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5F19E81-A2A5-0510-7DDA-0202979F8C1E}"/>
                  </a:ext>
                </a:extLst>
              </p:cNvPr>
              <p:cNvSpPr txBox="1"/>
              <p:nvPr/>
            </p:nvSpPr>
            <p:spPr>
              <a:xfrm>
                <a:off x="878307" y="3061831"/>
                <a:ext cx="10165976" cy="50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可以使用 </a:t>
                </a:r>
                <a:r>
                  <a:rPr lang="en-US" altLang="zh-CN" sz="2000" dirty="0"/>
                  <a:t>FWT </a:t>
                </a:r>
                <a:r>
                  <a:rPr lang="zh-CN" altLang="en-US" sz="2000" dirty="0"/>
                  <a:t>求出。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5F19E81-A2A5-0510-7DDA-0202979F8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3061831"/>
                <a:ext cx="10165976" cy="506164"/>
              </a:xfrm>
              <a:prstGeom prst="rect">
                <a:avLst/>
              </a:prstGeom>
              <a:blipFill>
                <a:blip r:embed="rId4"/>
                <a:stretch>
                  <a:fillRect l="-24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F7E201-F726-90DC-1C82-9A6112B19E40}"/>
                  </a:ext>
                </a:extLst>
              </p:cNvPr>
              <p:cNvSpPr txBox="1"/>
              <p:nvPr/>
            </p:nvSpPr>
            <p:spPr>
              <a:xfrm>
                <a:off x="878307" y="3894861"/>
                <a:ext cx="10165976" cy="507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只需要检查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是否是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的子集即可。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F7E201-F726-90DC-1C82-9A6112B19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3894861"/>
                <a:ext cx="10165976" cy="507127"/>
              </a:xfrm>
              <a:prstGeom prst="rect">
                <a:avLst/>
              </a:prstGeom>
              <a:blipFill>
                <a:blip r:embed="rId5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71A5B49-4274-F3AD-5B6B-B4DA6D1CB927}"/>
                  </a:ext>
                </a:extLst>
              </p:cNvPr>
              <p:cNvSpPr txBox="1"/>
              <p:nvPr/>
            </p:nvSpPr>
            <p:spPr>
              <a:xfrm>
                <a:off x="878307" y="4728854"/>
                <a:ext cx="10165976" cy="507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时间复杂度：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71A5B49-4274-F3AD-5B6B-B4DA6D1CB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4728854"/>
                <a:ext cx="10165976" cy="507127"/>
              </a:xfrm>
              <a:prstGeom prst="rect">
                <a:avLst/>
              </a:prstGeom>
              <a:blipFill>
                <a:blip r:embed="rId6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3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510672-E1E9-FA03-0973-A3463EA99D05}"/>
              </a:ext>
            </a:extLst>
          </p:cNvPr>
          <p:cNvGrpSpPr/>
          <p:nvPr/>
        </p:nvGrpSpPr>
        <p:grpSpPr>
          <a:xfrm>
            <a:off x="0" y="0"/>
            <a:ext cx="12192000" cy="6858733"/>
            <a:chOff x="0" y="0"/>
            <a:chExt cx="12192000" cy="685873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BBDAE44-99C4-A22D-FC81-424C11EBD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661"/>
            <a:stretch/>
          </p:blipFill>
          <p:spPr>
            <a:xfrm>
              <a:off x="909746" y="0"/>
              <a:ext cx="10372507" cy="685873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8DCBEAC-90C0-0842-F194-596BDFD3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17" y="0"/>
              <a:ext cx="571529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1D66FE9-416B-330D-3780-D9E1767F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1529" cy="6858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6FBE48-CBDE-E06D-603F-50C5C3B31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2253" y="0"/>
              <a:ext cx="571529" cy="6858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D42BCD5-08B2-CCD1-55C3-AB652B6D3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471" y="0"/>
              <a:ext cx="571529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C109B46-9309-058F-0650-6D94895D245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  </a:t>
            </a:r>
            <a:r>
              <a:rPr lang="zh-CN" altLang="en-US" sz="2800" dirty="0"/>
              <a:t>白鹭兰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17580" y="2015623"/>
                <a:ext cx="10165976" cy="374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题目大意：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给定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个点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条边的无向图，求最小的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使得可以将点集划分为一个大小不超过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的点集序列，使得任意前缀和任意后缀导出子图都连通。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数据范围：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≤2×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≤2.3×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std </a:t>
                </a:r>
                <a:r>
                  <a:rPr lang="zh-CN" altLang="en-US" sz="2000" dirty="0"/>
                  <a:t>大小：</a:t>
                </a:r>
                <a:r>
                  <a:rPr lang="en-US" altLang="zh-CN" sz="2000" dirty="0"/>
                  <a:t>2844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(Byte)</a:t>
                </a: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2015623"/>
                <a:ext cx="10165976" cy="3744102"/>
              </a:xfrm>
              <a:prstGeom prst="rect">
                <a:avLst/>
              </a:prstGeom>
              <a:blipFill>
                <a:blip r:embed="rId4"/>
                <a:stretch>
                  <a:fillRect l="-600" b="-1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77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3362148-44C8-E84F-FA8F-71423FAF818E}"/>
              </a:ext>
            </a:extLst>
          </p:cNvPr>
          <p:cNvGrpSpPr/>
          <p:nvPr/>
        </p:nvGrpSpPr>
        <p:grpSpPr>
          <a:xfrm>
            <a:off x="0" y="0"/>
            <a:ext cx="12192000" cy="6858733"/>
            <a:chOff x="0" y="0"/>
            <a:chExt cx="12192000" cy="685873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4923BA8-6A6F-5B69-D4ED-74A722863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661"/>
            <a:stretch/>
          </p:blipFill>
          <p:spPr>
            <a:xfrm>
              <a:off x="909746" y="0"/>
              <a:ext cx="10372507" cy="685873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4DFE59C-D7A8-6EF7-57F3-EF3140A6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17" y="0"/>
              <a:ext cx="571529" cy="6858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C005743-63BC-1655-37F6-1D312665F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1529" cy="6858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34D9D8-1D3C-A438-82D7-BCFC4A908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2253" y="0"/>
              <a:ext cx="571529" cy="6858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FE667E4-B92E-935D-7571-173B1E343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471" y="0"/>
              <a:ext cx="571529" cy="6858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773B2AF-1046-D083-7F82-D77A08F9C7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  </a:t>
            </a:r>
            <a:r>
              <a:rPr lang="zh-CN" altLang="en-US" sz="2800" dirty="0"/>
              <a:t>白鹭兰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17580" y="2095316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先考虑树的部分。我们将这个问题重新描述一下：一开始所有点都是白的，每次可以染黑不超过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个点，使得任意时刻黑点和白点分别构成连通块。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2095316"/>
                <a:ext cx="10165976" cy="968791"/>
              </a:xfrm>
              <a:prstGeom prst="rect">
                <a:avLst/>
              </a:prstGeom>
              <a:blipFill>
                <a:blip r:embed="rId4"/>
                <a:stretch>
                  <a:fillRect l="-600" r="-6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5F1EA863-0FA3-BFB9-BFF3-DA15F689293D}"/>
              </a:ext>
            </a:extLst>
          </p:cNvPr>
          <p:cNvSpPr txBox="1"/>
          <p:nvPr/>
        </p:nvSpPr>
        <p:spPr>
          <a:xfrm>
            <a:off x="817580" y="3447439"/>
            <a:ext cx="10165976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那么容易证明，存在一条边使得黑点和白点分别是这条边两侧的子树。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70AEB0-75F7-A6B2-9143-33483220138B}"/>
                  </a:ext>
                </a:extLst>
              </p:cNvPr>
              <p:cNvSpPr txBox="1"/>
              <p:nvPr/>
            </p:nvSpPr>
            <p:spPr>
              <a:xfrm>
                <a:off x="817580" y="4242570"/>
                <a:ext cx="10165976" cy="96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设第一次和最后一次被染黑的一个点分别是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/>
                  <a:t>，那么使得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最小的方案一定是沿着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这条路径，每次染黑其中一个点，连带着染黑那个点的不在链上的子树。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70AEB0-75F7-A6B2-9143-334832201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4242570"/>
                <a:ext cx="10165976" cy="967829"/>
              </a:xfrm>
              <a:prstGeom prst="rect">
                <a:avLst/>
              </a:prstGeom>
              <a:blipFill>
                <a:blip r:embed="rId5"/>
                <a:stretch>
                  <a:fillRect l="-60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75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B2AB183-5FD7-720D-21DA-075ADFE3BC5B}"/>
              </a:ext>
            </a:extLst>
          </p:cNvPr>
          <p:cNvGrpSpPr/>
          <p:nvPr/>
        </p:nvGrpSpPr>
        <p:grpSpPr>
          <a:xfrm>
            <a:off x="0" y="0"/>
            <a:ext cx="12192000" cy="6858733"/>
            <a:chOff x="0" y="0"/>
            <a:chExt cx="12192000" cy="685873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0B61F9B-E931-4A23-CBAB-0EE3C79AA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661"/>
            <a:stretch/>
          </p:blipFill>
          <p:spPr>
            <a:xfrm>
              <a:off x="909746" y="0"/>
              <a:ext cx="10372507" cy="685873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E509C47-AECB-73F3-8097-FFB7FE6A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17" y="0"/>
              <a:ext cx="571529" cy="6858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1A46CC6-456F-2523-0C6C-5218A98B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1529" cy="6858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C1428B5-4EA5-12D6-7138-A05796B8E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2253" y="0"/>
              <a:ext cx="571529" cy="6858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5073D88-AD5D-5CC8-9120-9E3158F8E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471" y="0"/>
              <a:ext cx="571529" cy="6858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15B8A80-3D2D-204A-B38B-21CBB39086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  </a:t>
            </a:r>
            <a:r>
              <a:rPr lang="zh-CN" altLang="en-US" sz="2800" dirty="0"/>
              <a:t>白鹭兰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17580" y="2066731"/>
                <a:ext cx="10165976" cy="1488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于是可以树形 </a:t>
                </a:r>
                <a:r>
                  <a:rPr lang="en-US" altLang="zh-CN" sz="2000" dirty="0"/>
                  <a:t>DP</a:t>
                </a:r>
                <a:r>
                  <a:rPr lang="zh-CN" altLang="en-US" sz="2000" dirty="0"/>
                  <a:t>，设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表示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 </a:t>
                </a:r>
                <a:r>
                  <a:rPr lang="en-US" altLang="zh-CN" sz="2000" dirty="0"/>
                  <a:t>size </a:t>
                </a:r>
                <a:r>
                  <a:rPr lang="zh-CN" altLang="en-US" sz="2000" dirty="0"/>
                  <a:t>最大的儿子，设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表示只考虑一条从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子树内的点到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的链的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的最小值，可以证明一定是每次选重儿子最优，即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一定是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𝑠𝑛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𝑠𝑛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𝑠𝑛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 …</m:t>
                    </m:r>
                  </m:oMath>
                </a14:m>
                <a:r>
                  <a:rPr lang="en-US" altLang="zh-CN" sz="2000" b="0" dirty="0"/>
                  <a:t> </a:t>
                </a:r>
                <a:r>
                  <a:rPr lang="zh-CN" altLang="en-US" sz="2000" b="0" dirty="0"/>
                  <a:t>这条路径的贡献。</a:t>
                </a:r>
                <a:endParaRPr lang="en-US" altLang="zh-CN" sz="2000" b="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2066731"/>
                <a:ext cx="10165976" cy="1488164"/>
              </a:xfrm>
              <a:prstGeom prst="rect">
                <a:avLst/>
              </a:prstGeom>
              <a:blipFill>
                <a:blip r:embed="rId4"/>
                <a:stretch>
                  <a:fillRect l="-600" b="-5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70AEB0-75F7-A6B2-9143-33483220138B}"/>
                  </a:ext>
                </a:extLst>
              </p:cNvPr>
              <p:cNvSpPr txBox="1"/>
              <p:nvPr/>
            </p:nvSpPr>
            <p:spPr>
              <a:xfrm>
                <a:off x="817580" y="3997405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对于一个点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000" dirty="0"/>
                  <a:t>，设其 </a:t>
                </a:r>
                <a:r>
                  <a:rPr lang="en-US" altLang="zh-CN" sz="2000" dirty="0"/>
                  <a:t>size </a:t>
                </a:r>
                <a:r>
                  <a:rPr lang="zh-CN" altLang="en-US" sz="2000" dirty="0"/>
                  <a:t>最大和次大的儿子分别是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/>
                  <a:t>，用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dirty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更新答案，其中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表示整棵树除了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子树外的部分。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70AEB0-75F7-A6B2-9143-334832201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3997405"/>
                <a:ext cx="10165976" cy="968791"/>
              </a:xfrm>
              <a:prstGeom prst="rect">
                <a:avLst/>
              </a:prstGeom>
              <a:blipFill>
                <a:blip r:embed="rId5"/>
                <a:stretch>
                  <a:fillRect l="-60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42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1AFD7D-628D-3383-A5DF-C5EF6FD545B1}"/>
              </a:ext>
            </a:extLst>
          </p:cNvPr>
          <p:cNvGrpSpPr/>
          <p:nvPr/>
        </p:nvGrpSpPr>
        <p:grpSpPr>
          <a:xfrm>
            <a:off x="0" y="0"/>
            <a:ext cx="12192000" cy="6858733"/>
            <a:chOff x="0" y="0"/>
            <a:chExt cx="12192000" cy="685873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C5C736C-847C-5B8D-82C6-3CACB3CC3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661"/>
            <a:stretch/>
          </p:blipFill>
          <p:spPr>
            <a:xfrm>
              <a:off x="909746" y="0"/>
              <a:ext cx="10372507" cy="685873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87DF64-8C16-C980-A947-1F61296A3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17" y="0"/>
              <a:ext cx="571529" cy="6858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C6177D4-BFB8-B39B-5440-0ECBBB91F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1529" cy="6858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FBB8203-7761-745B-4997-083503AC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2253" y="0"/>
              <a:ext cx="571529" cy="6858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C16A596-D28B-802C-D664-B87EA6163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471" y="0"/>
              <a:ext cx="571529" cy="68580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004E2F8-5105-0BE1-F4A8-520527E079F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  </a:t>
            </a:r>
            <a:r>
              <a:rPr lang="zh-CN" altLang="en-US" sz="2800" dirty="0"/>
              <a:t>白鹭兰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17580" y="2066731"/>
                <a:ext cx="10165976" cy="507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0" dirty="0"/>
                  <a:t>再考虑一般图，这里主要有两个困难：一是确定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b="0" dirty="0"/>
                  <a:t>，二是构造方案，我们分别解决。</a:t>
                </a:r>
                <a:endParaRPr lang="en-US" altLang="zh-CN" sz="2000" b="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2066731"/>
                <a:ext cx="10165976" cy="507127"/>
              </a:xfrm>
              <a:prstGeom prst="rect">
                <a:avLst/>
              </a:prstGeom>
              <a:blipFill>
                <a:blip r:embed="rId4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70AEB0-75F7-A6B2-9143-33483220138B}"/>
                  </a:ext>
                </a:extLst>
              </p:cNvPr>
              <p:cNvSpPr txBox="1"/>
              <p:nvPr/>
            </p:nvSpPr>
            <p:spPr>
              <a:xfrm>
                <a:off x="817580" y="3338082"/>
                <a:ext cx="4721829" cy="1892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对于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的确定，直接给出结论：直接在圆方树上考虑树上版本的问题即可。不过对于圆点和方点要分开考虑，稍微有一些细节。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70AEB0-75F7-A6B2-9143-334832201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3338082"/>
                <a:ext cx="4721829" cy="1892121"/>
              </a:xfrm>
              <a:prstGeom prst="rect">
                <a:avLst/>
              </a:prstGeom>
              <a:blipFill>
                <a:blip r:embed="rId5"/>
                <a:stretch>
                  <a:fillRect l="-1290"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5661FFA-F604-AB42-693E-C7B3D6F03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712" y="2861235"/>
            <a:ext cx="5480332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7FCFB66-163A-13E7-DEA3-27DF033BAF3E}"/>
              </a:ext>
            </a:extLst>
          </p:cNvPr>
          <p:cNvGrpSpPr/>
          <p:nvPr/>
        </p:nvGrpSpPr>
        <p:grpSpPr>
          <a:xfrm>
            <a:off x="0" y="0"/>
            <a:ext cx="12192000" cy="6858733"/>
            <a:chOff x="0" y="0"/>
            <a:chExt cx="12192000" cy="685873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6A03BAD-59F0-F570-FB21-092260D77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661"/>
            <a:stretch/>
          </p:blipFill>
          <p:spPr>
            <a:xfrm>
              <a:off x="909746" y="0"/>
              <a:ext cx="10372507" cy="685873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89AF18A-AFD5-F3CF-CAF1-A27F701E3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17" y="0"/>
              <a:ext cx="571529" cy="6858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FADCF9B-6681-E3AF-BAF7-BD1C2E3F7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1529" cy="6858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DBD9A4B-4263-4203-7D87-F2BE1FB1A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2253" y="0"/>
              <a:ext cx="571529" cy="6858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5D780BE-38E4-D4C4-6DDF-2F70BB15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471" y="0"/>
              <a:ext cx="571529" cy="68580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78902FA-7204-8F9E-D6B2-07638965D1C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  </a:t>
            </a:r>
            <a:r>
              <a:rPr lang="zh-CN" altLang="en-US" sz="2800" dirty="0"/>
              <a:t>白鹭兰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7580" y="3458209"/>
            <a:ext cx="10165976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dirty="0"/>
              <a:t>根据 </a:t>
            </a:r>
            <a:r>
              <a:rPr lang="en-US" altLang="zh-CN" sz="2000" b="0" dirty="0"/>
              <a:t>DFS </a:t>
            </a:r>
            <a:r>
              <a:rPr lang="zh-CN" altLang="en-US" sz="2000" b="0" dirty="0"/>
              <a:t>树和 </a:t>
            </a:r>
            <a:r>
              <a:rPr lang="en-US" altLang="zh-CN" sz="2000" b="0" dirty="0" err="1"/>
              <a:t>Tarjan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算法构造，文字题解有比较详细的描述。</a:t>
            </a:r>
            <a:endParaRPr lang="en-US" altLang="zh-CN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56098E-21D8-74C9-3FF5-D5956B01B3B4}"/>
                  </a:ext>
                </a:extLst>
              </p:cNvPr>
              <p:cNvSpPr txBox="1"/>
              <p:nvPr/>
            </p:nvSpPr>
            <p:spPr>
              <a:xfrm>
                <a:off x="817580" y="4332852"/>
                <a:ext cx="10165976" cy="507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0" dirty="0"/>
                  <a:t>时间复杂度：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56098E-21D8-74C9-3FF5-D5956B01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4332852"/>
                <a:ext cx="10165976" cy="507127"/>
              </a:xfrm>
              <a:prstGeom prst="rect">
                <a:avLst/>
              </a:prstGeom>
              <a:blipFill>
                <a:blip r:embed="rId4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2D03CC-3BDD-BD8A-FBEB-CFEB34502F5D}"/>
                  </a:ext>
                </a:extLst>
              </p:cNvPr>
              <p:cNvSpPr txBox="1"/>
              <p:nvPr/>
            </p:nvSpPr>
            <p:spPr>
              <a:xfrm>
                <a:off x="817580" y="2172296"/>
                <a:ext cx="10165976" cy="96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只要证明了一个点双中可以做到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，上述结论就可以得到证明了，而点双中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的方案构造也恰恰是我们需要得到的。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2D03CC-3BDD-BD8A-FBEB-CFEB34502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2172296"/>
                <a:ext cx="10165976" cy="967829"/>
              </a:xfrm>
              <a:prstGeom prst="rect">
                <a:avLst/>
              </a:prstGeom>
              <a:blipFill>
                <a:blip r:embed="rId5"/>
                <a:stretch>
                  <a:fillRect l="-60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80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C490F2-17E7-0761-382E-DB4332B2288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9AD95AE-0B9E-C762-6E1F-C7E06A23B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247867E-1251-FA1F-3F6C-DF4D8366762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  </a:t>
            </a:r>
            <a:r>
              <a:rPr lang="zh-CN" altLang="en-US" sz="2800" dirty="0"/>
              <a:t>橙垒球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17580" y="2018284"/>
                <a:ext cx="10165976" cy="373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题目大意：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有一个长度为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，字符集为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的字符串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/>
                  <a:t>，现在只知道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每个前缀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的字典序最大的后缀长度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，你需要还原字典序最大的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数据范围：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≤4×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std </a:t>
                </a:r>
                <a:r>
                  <a:rPr lang="zh-CN" altLang="en-US" sz="2000" dirty="0"/>
                  <a:t>大小：</a:t>
                </a:r>
                <a:r>
                  <a:rPr lang="en-US" altLang="zh-CN" sz="2000" dirty="0"/>
                  <a:t>902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(Byte)</a:t>
                </a: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2018284"/>
                <a:ext cx="10165976" cy="3738780"/>
              </a:xfrm>
              <a:prstGeom prst="rect">
                <a:avLst/>
              </a:prstGeom>
              <a:blipFill>
                <a:blip r:embed="rId3"/>
                <a:stretch>
                  <a:fillRect l="-600" b="-1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405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061E4EB-5139-17F6-B6ED-B79B020355A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7B4D3EB-8B0D-E996-E773-C6C2F6FFFD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2AF5F97-42C4-8756-3D90-8B2DA4F46FA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  </a:t>
            </a:r>
            <a:r>
              <a:rPr lang="zh-CN" altLang="en-US" sz="2800" dirty="0"/>
              <a:t>橙垒球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17580" y="2406742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Duval </a:t>
                </a:r>
                <a:r>
                  <a:rPr lang="zh-CN" altLang="en-US" sz="2000" dirty="0"/>
                  <a:t>算法求最大后缀：首先将字典序反转，然后运行 </a:t>
                </a:r>
                <a:r>
                  <a:rPr lang="en-US" altLang="zh-CN" sz="2000" dirty="0"/>
                  <a:t>Duval </a:t>
                </a:r>
                <a:r>
                  <a:rPr lang="zh-CN" altLang="en-US" sz="2000" dirty="0"/>
                  <a:t>算法，假设第一次比较完末尾字符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时当前近似 </a:t>
                </a:r>
                <a:r>
                  <a:rPr lang="en-US" altLang="zh-CN" sz="2000" dirty="0"/>
                  <a:t>Lyndon </a:t>
                </a:r>
                <a:r>
                  <a:rPr lang="zh-CN" altLang="en-US" sz="2000" dirty="0"/>
                  <a:t>串为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，那么最大后缀就是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2406742"/>
                <a:ext cx="10165976" cy="968791"/>
              </a:xfrm>
              <a:prstGeom prst="rect">
                <a:avLst/>
              </a:prstGeom>
              <a:blipFill>
                <a:blip r:embed="rId3"/>
                <a:stretch>
                  <a:fillRect l="-60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E219F8-4007-CE5D-9C6B-4C947D07A9F1}"/>
                  </a:ext>
                </a:extLst>
              </p:cNvPr>
              <p:cNvSpPr txBox="1"/>
              <p:nvPr/>
            </p:nvSpPr>
            <p:spPr>
              <a:xfrm>
                <a:off x="817580" y="4237842"/>
                <a:ext cx="10165976" cy="507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这能告诉我们一些基本事实，例如：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 应当是单调的。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E219F8-4007-CE5D-9C6B-4C947D07A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4237842"/>
                <a:ext cx="10165976" cy="507127"/>
              </a:xfrm>
              <a:prstGeom prst="rect">
                <a:avLst/>
              </a:prstGeom>
              <a:blipFill>
                <a:blip r:embed="rId4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1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0B3AB29-158B-700B-4718-ADB26A74C7B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26C343B-81CC-6CED-EF58-4886E6E2D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069" b="7775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C13DC38-411F-AC75-878A-211DF652BB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  </a:t>
            </a:r>
            <a:r>
              <a:rPr lang="zh-CN" altLang="en-US" sz="2800" dirty="0"/>
              <a:t>金盏花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17580" y="2824186"/>
                <a:ext cx="10165976" cy="50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枚举一下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即可。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2824186"/>
                <a:ext cx="10165976" cy="506164"/>
              </a:xfrm>
              <a:prstGeom prst="rect">
                <a:avLst/>
              </a:prstGeom>
              <a:blipFill>
                <a:blip r:embed="rId3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EFF4CB3-8A65-9383-58DC-4A507BBB5CE8}"/>
                  </a:ext>
                </a:extLst>
              </p:cNvPr>
              <p:cNvSpPr txBox="1"/>
              <p:nvPr/>
            </p:nvSpPr>
            <p:spPr>
              <a:xfrm>
                <a:off x="817580" y="3957246"/>
                <a:ext cx="10165976" cy="50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也可以做到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sz="2000" dirty="0"/>
                  <a:t>，只需要检验与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比较接近的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即可。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EFF4CB3-8A65-9383-58DC-4A507BBB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3957246"/>
                <a:ext cx="10165976" cy="506164"/>
              </a:xfrm>
              <a:prstGeom prst="rect">
                <a:avLst/>
              </a:prstGeom>
              <a:blipFill>
                <a:blip r:embed="rId4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24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1834A6-AED2-1C17-3F5D-E0F7C007415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039DD31-143D-53AE-F929-EBBA0A4A1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E74C277-F3E4-B8D2-70F1-A4B0BA4F3B6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  </a:t>
            </a:r>
            <a:r>
              <a:rPr lang="zh-CN" altLang="en-US" sz="2800" dirty="0"/>
              <a:t>橙垒球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17580" y="1777264"/>
                <a:ext cx="10165976" cy="1506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，且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en-US" sz="2000" dirty="0"/>
                  <a:t>，那么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是近似 </a:t>
                </a:r>
                <a:r>
                  <a:rPr lang="en-US" altLang="zh-CN" sz="2000" dirty="0"/>
                  <a:t>Lyndon </a:t>
                </a:r>
                <a:r>
                  <a:rPr lang="zh-CN" altLang="en-US" sz="2000" dirty="0"/>
                  <a:t>的，但到了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这里就不是了，这意味着在 </a:t>
                </a:r>
                <a:r>
                  <a:rPr lang="en-US" altLang="zh-CN" sz="2000" dirty="0"/>
                  <a:t>Duval </a:t>
                </a:r>
                <a:r>
                  <a:rPr lang="zh-CN" altLang="en-US" sz="2000" dirty="0"/>
                  <a:t>算法过程中比较了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并且发现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更小。所以我们的策略就是让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恰好大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，这样是字典序最优的，如下图：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1777264"/>
                <a:ext cx="10165976" cy="1506951"/>
              </a:xfrm>
              <a:prstGeom prst="rect">
                <a:avLst/>
              </a:prstGeom>
              <a:blipFill>
                <a:blip r:embed="rId3"/>
                <a:stretch>
                  <a:fillRect l="-600" r="-3118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93E5AAA-D1EB-9385-9499-423A176A8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83" y="4189198"/>
            <a:ext cx="5378726" cy="13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4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358792-3493-9035-CF92-0F20B877358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D8573A8-C126-CB3A-1062-CB21B9508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74FA163-2BC8-E78B-4FA9-14A53166F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  </a:t>
            </a:r>
            <a:r>
              <a:rPr lang="zh-CN" altLang="en-US" sz="2800" dirty="0"/>
              <a:t>橙垒球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17580" y="2108568"/>
                <a:ext cx="10165976" cy="1465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当然前面部分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的长度不一定是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的倍数，所以可能会有前面一个 </a:t>
                </a:r>
                <a:r>
                  <a:rPr lang="en-US" altLang="zh-CN" sz="2000" dirty="0"/>
                  <a:t>Lyndon </a:t>
                </a:r>
                <a:r>
                  <a:rPr lang="zh-CN" altLang="en-US" sz="2000" dirty="0"/>
                  <a:t>串最后多出来了一段，那么我们就把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也加个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，这样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整体就是一个 </a:t>
                </a:r>
                <a:r>
                  <a:rPr lang="en-US" altLang="zh-CN" sz="2000" dirty="0"/>
                  <a:t>Lyndon </a:t>
                </a:r>
                <a:r>
                  <a:rPr lang="zh-CN" altLang="en-US" sz="2000" dirty="0"/>
                  <a:t>串。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2108568"/>
                <a:ext cx="10165976" cy="1465979"/>
              </a:xfrm>
              <a:prstGeom prst="rect">
                <a:avLst/>
              </a:prstGeom>
              <a:blipFill>
                <a:blip r:embed="rId3"/>
                <a:stretch>
                  <a:fillRect l="-6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2B517E7-9943-CB07-8E6D-5CD958B7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318" y="4105278"/>
            <a:ext cx="5791498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57AC531-8675-2F4C-ED63-BAE545144CC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249BEEF-76B7-D89E-1A05-976BE27B9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767ABBE-2B66-1DD0-01E3-BE1600C1EF6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  </a:t>
            </a:r>
            <a:r>
              <a:rPr lang="zh-CN" altLang="en-US" sz="2800" dirty="0"/>
              <a:t>橙垒球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7580" y="2791055"/>
            <a:ext cx="10165976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由于我们可以根据后一段 </a:t>
            </a:r>
            <a:r>
              <a:rPr lang="en-US" altLang="zh-CN" sz="2000" dirty="0"/>
              <a:t>Lyndon </a:t>
            </a:r>
            <a:r>
              <a:rPr lang="zh-CN" altLang="en-US" sz="2000" dirty="0"/>
              <a:t>分解确定前一段的最优解，所以从后往前贪心即可。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BABE46-A05C-7DCB-92DE-0A1D80949394}"/>
                  </a:ext>
                </a:extLst>
              </p:cNvPr>
              <p:cNvSpPr txBox="1"/>
              <p:nvPr/>
            </p:nvSpPr>
            <p:spPr>
              <a:xfrm>
                <a:off x="817580" y="3948329"/>
                <a:ext cx="10165976" cy="507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时间复杂度：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BABE46-A05C-7DCB-92DE-0A1D80949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0" y="3948329"/>
                <a:ext cx="10165976" cy="507127"/>
              </a:xfrm>
              <a:prstGeom prst="rect">
                <a:avLst/>
              </a:prstGeom>
              <a:blipFill>
                <a:blip r:embed="rId3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9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1CB6DB-1F72-1909-0A14-43816BD51586}"/>
              </a:ext>
            </a:extLst>
          </p:cNvPr>
          <p:cNvGrpSpPr/>
          <p:nvPr/>
        </p:nvGrpSpPr>
        <p:grpSpPr>
          <a:xfrm>
            <a:off x="0" y="0"/>
            <a:ext cx="12192000" cy="6851768"/>
            <a:chOff x="0" y="0"/>
            <a:chExt cx="12192000" cy="685176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B1501C6-4961-6E8A-D056-793DB7EF1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8"/>
            <a:stretch/>
          </p:blipFill>
          <p:spPr>
            <a:xfrm>
              <a:off x="0" y="0"/>
              <a:ext cx="12192000" cy="6851768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4D304CF-E559-39D8-4A69-33A7F397EF22}"/>
                </a:ext>
              </a:extLst>
            </p:cNvPr>
            <p:cNvSpPr/>
            <p:nvPr/>
          </p:nvSpPr>
          <p:spPr>
            <a:xfrm>
              <a:off x="0" y="0"/>
              <a:ext cx="12192000" cy="685176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  </a:t>
            </a:r>
            <a:r>
              <a:rPr lang="zh-CN" altLang="en-US" sz="2800" dirty="0"/>
              <a:t>红草莓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78307" y="2012507"/>
                <a:ext cx="10165976" cy="374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题目大意：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有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个红点排成一个环，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次操作，每次给定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/>
                  <a:t>，把所有编号形如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的点染蓝，求每次操作将多少个点从红染蓝。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数据范围：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≤5×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std </a:t>
                </a:r>
                <a:r>
                  <a:rPr lang="zh-CN" altLang="en-US" sz="2000" dirty="0"/>
                  <a:t>大小：</a:t>
                </a:r>
                <a:r>
                  <a:rPr lang="en-US" altLang="zh-CN" sz="2000" dirty="0"/>
                  <a:t>449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(Byte)</a:t>
                </a: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2012507"/>
                <a:ext cx="10165976" cy="3744102"/>
              </a:xfrm>
              <a:prstGeom prst="rect">
                <a:avLst/>
              </a:prstGeom>
              <a:blipFill>
                <a:blip r:embed="rId3"/>
                <a:stretch>
                  <a:fillRect l="-600" b="-1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28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C32BF9B-F5F4-2470-E0C9-0C91680D0CC8}"/>
              </a:ext>
            </a:extLst>
          </p:cNvPr>
          <p:cNvGrpSpPr/>
          <p:nvPr/>
        </p:nvGrpSpPr>
        <p:grpSpPr>
          <a:xfrm>
            <a:off x="0" y="0"/>
            <a:ext cx="12192000" cy="6851768"/>
            <a:chOff x="0" y="0"/>
            <a:chExt cx="12192000" cy="685176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AE6ECBE-734A-2889-7C02-7765FB4E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58"/>
            <a:stretch/>
          </p:blipFill>
          <p:spPr>
            <a:xfrm>
              <a:off x="0" y="0"/>
              <a:ext cx="12192000" cy="685176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241B24C-6845-F80B-E923-2F2B41812119}"/>
                </a:ext>
              </a:extLst>
            </p:cNvPr>
            <p:cNvSpPr/>
            <p:nvPr/>
          </p:nvSpPr>
          <p:spPr>
            <a:xfrm>
              <a:off x="0" y="0"/>
              <a:ext cx="12192000" cy="685176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  </a:t>
            </a:r>
            <a:r>
              <a:rPr lang="zh-CN" altLang="en-US" sz="2800" dirty="0"/>
              <a:t>红草莓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78307" y="2154951"/>
                <a:ext cx="10165976" cy="506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暴力，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2154951"/>
                <a:ext cx="10165976" cy="506164"/>
              </a:xfrm>
              <a:prstGeom prst="rect">
                <a:avLst/>
              </a:prstGeom>
              <a:blipFill>
                <a:blip r:embed="rId3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79E56ED-7FE8-3E06-EB78-9083FFBDE37A}"/>
                  </a:ext>
                </a:extLst>
              </p:cNvPr>
              <p:cNvSpPr txBox="1"/>
              <p:nvPr/>
            </p:nvSpPr>
            <p:spPr>
              <a:xfrm>
                <a:off x="878307" y="2996464"/>
                <a:ext cx="10165976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注意到如果两次操作的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相同，那么后一次操作肯定无效，所以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79E56ED-7FE8-3E06-EB78-9083FFBD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2996464"/>
                <a:ext cx="10165976" cy="504818"/>
              </a:xfrm>
              <a:prstGeom prst="rect">
                <a:avLst/>
              </a:prstGeom>
              <a:blipFill>
                <a:blip r:embed="rId4"/>
                <a:stretch>
                  <a:fillRect l="-600" b="-2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5E1237-B72D-EA87-2C04-69EB57C1B6A9}"/>
                  </a:ext>
                </a:extLst>
              </p:cNvPr>
              <p:cNvSpPr txBox="1"/>
              <p:nvPr/>
            </p:nvSpPr>
            <p:spPr>
              <a:xfrm>
                <a:off x="878307" y="3836631"/>
                <a:ext cx="10165976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一次操作的参数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可以换成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dirty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而不影响答案。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5E1237-B72D-EA87-2C04-69EB57C1B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3836631"/>
                <a:ext cx="10165976" cy="504818"/>
              </a:xfrm>
              <a:prstGeom prst="rect">
                <a:avLst/>
              </a:prstGeom>
              <a:blipFill>
                <a:blip r:embed="rId5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E5C9DE-BC30-9988-97D8-EB746883CDA8}"/>
                  </a:ext>
                </a:extLst>
              </p:cNvPr>
              <p:cNvSpPr txBox="1"/>
              <p:nvPr/>
            </p:nvSpPr>
            <p:spPr>
              <a:xfrm>
                <a:off x="878307" y="4676798"/>
                <a:ext cx="10165976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所以复杂度其实是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，即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的因数和。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E5C9DE-BC30-9988-97D8-EB746883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07" y="4676798"/>
                <a:ext cx="10165976" cy="504818"/>
              </a:xfrm>
              <a:prstGeom prst="rect">
                <a:avLst/>
              </a:prstGeom>
              <a:blipFill>
                <a:blip r:embed="rId6"/>
                <a:stretch>
                  <a:fillRect l="-600"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01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03B9804-C480-386E-ED09-F9A681BA7CF4}"/>
              </a:ext>
            </a:extLst>
          </p:cNvPr>
          <p:cNvGrpSpPr/>
          <p:nvPr/>
        </p:nvGrpSpPr>
        <p:grpSpPr>
          <a:xfrm>
            <a:off x="0" y="0"/>
            <a:ext cx="12192000" cy="6858837"/>
            <a:chOff x="0" y="0"/>
            <a:chExt cx="12192000" cy="685883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BAECC20-AED5-E420-12D8-EC0908F78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35" b="2033"/>
            <a:stretch/>
          </p:blipFill>
          <p:spPr>
            <a:xfrm>
              <a:off x="0" y="0"/>
              <a:ext cx="12192000" cy="6858837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1DD2B98-A897-4F59-970D-0315BFC4FFF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  </a:t>
            </a:r>
            <a:r>
              <a:rPr lang="zh-CN" altLang="en-US" sz="2800" dirty="0"/>
              <a:t>黄玫瑰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71681" y="1909042"/>
                <a:ext cx="10165976" cy="374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题目大意：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给定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个点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条边的点权有向图，点权非负，将它转化成一个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条边的边权有向图，使得点权和边权一一对应，且最长路始终相等（与具体权值无关）。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数据范围：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≤20000,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≤3×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std </a:t>
                </a:r>
                <a:r>
                  <a:rPr lang="zh-CN" altLang="en-US" sz="2000" dirty="0"/>
                  <a:t>大小：</a:t>
                </a:r>
                <a:r>
                  <a:rPr lang="en-US" altLang="zh-CN" sz="2000" dirty="0"/>
                  <a:t>1343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(Byte)</a:t>
                </a: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81" y="1909042"/>
                <a:ext cx="10165976" cy="3744102"/>
              </a:xfrm>
              <a:prstGeom prst="rect">
                <a:avLst/>
              </a:prstGeom>
              <a:blipFill>
                <a:blip r:embed="rId3"/>
                <a:stretch>
                  <a:fillRect l="-659" b="-1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7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8F5819E-5B0B-ED05-803A-2A363FFC5D40}"/>
              </a:ext>
            </a:extLst>
          </p:cNvPr>
          <p:cNvGrpSpPr/>
          <p:nvPr/>
        </p:nvGrpSpPr>
        <p:grpSpPr>
          <a:xfrm>
            <a:off x="0" y="0"/>
            <a:ext cx="12192000" cy="6858837"/>
            <a:chOff x="0" y="0"/>
            <a:chExt cx="12192000" cy="685883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32F40B-D042-9BDE-3E0D-C3636CD79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35" b="2033"/>
            <a:stretch/>
          </p:blipFill>
          <p:spPr>
            <a:xfrm>
              <a:off x="0" y="0"/>
              <a:ext cx="12192000" cy="685883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39C0504-11BB-8313-6D4B-E6C8095A228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  </a:t>
            </a:r>
            <a:r>
              <a:rPr lang="zh-CN" altLang="en-US" sz="2800" dirty="0"/>
              <a:t>黄玫瑰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50944" y="2460209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首先，如果有一条边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000" dirty="0"/>
                  <a:t>，但是存在一个点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使得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000" dirty="0"/>
                  <a:t>，那么这条边就可以删了，因为它一定不出现在最长路中。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44" y="2460209"/>
                <a:ext cx="10165976" cy="968791"/>
              </a:xfrm>
              <a:prstGeom prst="rect">
                <a:avLst/>
              </a:prstGeom>
              <a:blipFill>
                <a:blip r:embed="rId3"/>
                <a:stretch>
                  <a:fillRect l="-66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A8CE879-2E4F-7DDD-A474-019ACCBA0A0D}"/>
                  </a:ext>
                </a:extLst>
              </p:cNvPr>
              <p:cNvSpPr txBox="1"/>
              <p:nvPr/>
            </p:nvSpPr>
            <p:spPr>
              <a:xfrm>
                <a:off x="850944" y="3734258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这样操作之后，每条边都有可能出现在最长路中，如果原图中的点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对应新图的边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，那么我们要求如果有边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/>
                  <a:t>，则新图中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的终点和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的起点重合。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A8CE879-2E4F-7DDD-A474-019ACCBA0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44" y="3734258"/>
                <a:ext cx="10165976" cy="968791"/>
              </a:xfrm>
              <a:prstGeom prst="rect">
                <a:avLst/>
              </a:prstGeom>
              <a:blipFill>
                <a:blip r:embed="rId4"/>
                <a:stretch>
                  <a:fillRect l="-660" r="-3179" b="-10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0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88E8CD0-719E-7022-FA2D-F9C2D1AB76E7}"/>
              </a:ext>
            </a:extLst>
          </p:cNvPr>
          <p:cNvGrpSpPr/>
          <p:nvPr/>
        </p:nvGrpSpPr>
        <p:grpSpPr>
          <a:xfrm>
            <a:off x="0" y="0"/>
            <a:ext cx="12192000" cy="6858837"/>
            <a:chOff x="0" y="0"/>
            <a:chExt cx="12192000" cy="685883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4B5F0D-CF9F-E56E-41D0-94059E6C4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35" b="2033"/>
            <a:stretch/>
          </p:blipFill>
          <p:spPr>
            <a:xfrm>
              <a:off x="0" y="0"/>
              <a:ext cx="12192000" cy="685883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84C7E09-FFF7-0F95-A105-CDF93619C88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  </a:t>
            </a:r>
            <a:r>
              <a:rPr lang="zh-CN" altLang="en-US" sz="2800" dirty="0"/>
              <a:t>黄玫瑰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50944" y="2460209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如果原图中有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000" dirty="0"/>
                  <a:t>，那么就意味着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的终点和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的起点都是重合的，因此只要有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就必须有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000" dirty="0"/>
                  <a:t>，反之亦然。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44" y="2460209"/>
                <a:ext cx="10165976" cy="968791"/>
              </a:xfrm>
              <a:prstGeom prst="rect">
                <a:avLst/>
              </a:prstGeom>
              <a:blipFill>
                <a:blip r:embed="rId3"/>
                <a:stretch>
                  <a:fillRect l="-660" r="-60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A8CE879-2E4F-7DDD-A474-019ACCBA0A0D}"/>
                  </a:ext>
                </a:extLst>
              </p:cNvPr>
              <p:cNvSpPr txBox="1"/>
              <p:nvPr/>
            </p:nvSpPr>
            <p:spPr>
              <a:xfrm>
                <a:off x="850944" y="3734258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因此有解当且仅当不存在形如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但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没有边的情况。即任意两个点的出边指向的点集要么不交，要么相等。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A8CE879-2E4F-7DDD-A474-019ACCBA0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44" y="3734258"/>
                <a:ext cx="10165976" cy="968791"/>
              </a:xfrm>
              <a:prstGeom prst="rect">
                <a:avLst/>
              </a:prstGeom>
              <a:blipFill>
                <a:blip r:embed="rId4"/>
                <a:stretch>
                  <a:fillRect l="-660" r="-540" b="-10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4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AFCAB43-947C-562D-7FFC-CDD61A481320}"/>
              </a:ext>
            </a:extLst>
          </p:cNvPr>
          <p:cNvGrpSpPr/>
          <p:nvPr/>
        </p:nvGrpSpPr>
        <p:grpSpPr>
          <a:xfrm>
            <a:off x="0" y="0"/>
            <a:ext cx="12192000" cy="6858837"/>
            <a:chOff x="0" y="0"/>
            <a:chExt cx="12192000" cy="685883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1E5C58-640A-3EDC-718A-0157E532E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35" b="2033"/>
            <a:stretch/>
          </p:blipFill>
          <p:spPr>
            <a:xfrm>
              <a:off x="0" y="0"/>
              <a:ext cx="12192000" cy="685883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822363-720E-B3E9-5348-AA3D020A084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  </a:t>
            </a:r>
            <a:r>
              <a:rPr lang="zh-CN" altLang="en-US" sz="2800" dirty="0"/>
              <a:t>黄玫瑰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50944" y="2460209"/>
                <a:ext cx="1016597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因此可以用并查集维护，如果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且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000" dirty="0"/>
                  <a:t>，那么就把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连起来，然后每个点的出边指向的点集必须是一个完整连通块。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44" y="2460209"/>
                <a:ext cx="10165976" cy="968791"/>
              </a:xfrm>
              <a:prstGeom prst="rect">
                <a:avLst/>
              </a:prstGeom>
              <a:blipFill>
                <a:blip r:embed="rId3"/>
                <a:stretch>
                  <a:fillRect l="-660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A8CE879-2E4F-7DDD-A474-019ACCBA0A0D}"/>
                  </a:ext>
                </a:extLst>
              </p:cNvPr>
              <p:cNvSpPr txBox="1"/>
              <p:nvPr/>
            </p:nvSpPr>
            <p:spPr>
              <a:xfrm>
                <a:off x="850944" y="3952919"/>
                <a:ext cx="10165976" cy="656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时间复杂度：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A8CE879-2E4F-7DDD-A474-019ACCBA0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44" y="3952919"/>
                <a:ext cx="10165976" cy="656462"/>
              </a:xfrm>
              <a:prstGeom prst="rect">
                <a:avLst/>
              </a:prstGeom>
              <a:blipFill>
                <a:blip r:embed="rId4"/>
                <a:stretch>
                  <a:fillRect l="-660" b="-6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3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6B942C8-9962-AABB-1A2A-B40A2CE6DA58}"/>
              </a:ext>
            </a:extLst>
          </p:cNvPr>
          <p:cNvGrpSpPr/>
          <p:nvPr/>
        </p:nvGrpSpPr>
        <p:grpSpPr>
          <a:xfrm>
            <a:off x="-1" y="0"/>
            <a:ext cx="12195983" cy="6858001"/>
            <a:chOff x="-1" y="0"/>
            <a:chExt cx="12195983" cy="685800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12BB0B9-E6D6-F4D4-2977-25A0E6400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51"/>
            <a:stretch/>
          </p:blipFill>
          <p:spPr>
            <a:xfrm>
              <a:off x="-1" y="1"/>
              <a:ext cx="12195983" cy="6858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C869F8E-B922-6F0A-F5CB-1050970FBFF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7580" y="1204856"/>
            <a:ext cx="104994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17580" y="537883"/>
            <a:ext cx="8068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  </a:t>
            </a:r>
            <a:r>
              <a:rPr lang="zh-CN" altLang="en-US" sz="2800" dirty="0"/>
              <a:t>紫丁香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904812" y="1784791"/>
                <a:ext cx="10165976" cy="4205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题目大意：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对于一个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位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串定义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种操作，每种操作都是将某些位赋值为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000" dirty="0"/>
                  <a:t>，某些位赋值为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，还有一些位不变。有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次询问，每次给定一个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位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串，问经过任意多次操作能得到的字典序最大的串。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数据范围：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≤22,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std </a:t>
                </a:r>
                <a:r>
                  <a:rPr lang="zh-CN" altLang="en-US" sz="2000" dirty="0"/>
                  <a:t>大小：</a:t>
                </a:r>
                <a:r>
                  <a:rPr lang="en-US" altLang="zh-CN" sz="2000" dirty="0"/>
                  <a:t>791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(Byte)</a:t>
                </a: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2" y="1784791"/>
                <a:ext cx="10165976" cy="4205767"/>
              </a:xfrm>
              <a:prstGeom prst="rect">
                <a:avLst/>
              </a:prstGeom>
              <a:blipFill>
                <a:blip r:embed="rId3"/>
                <a:stretch>
                  <a:fillRect l="-600" r="-540" b="-1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6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1688</Words>
  <Application>Microsoft Office PowerPoint</Application>
  <PresentationFormat>宽屏</PresentationFormat>
  <Paragraphs>102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2757336405@qq.com</cp:lastModifiedBy>
  <cp:revision>87</cp:revision>
  <dcterms:created xsi:type="dcterms:W3CDTF">2021-03-24T03:34:18Z</dcterms:created>
  <dcterms:modified xsi:type="dcterms:W3CDTF">2023-06-03T10:48:04Z</dcterms:modified>
</cp:coreProperties>
</file>